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6BCC-017F-432C-B2B5-5021B5B90760}" type="datetimeFigureOut">
              <a:rPr lang="es-ES" smtClean="0"/>
              <a:pPr/>
              <a:t>26/02/2017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9540-C1CD-4F02-8D1C-666D08DA8F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500197"/>
          </a:xfrm>
        </p:spPr>
        <p:txBody>
          <a:bodyPr/>
          <a:lstStyle/>
          <a:p>
            <a:r>
              <a:rPr lang="es-ES" b="1" dirty="0" smtClean="0"/>
              <a:t>CLARA, AMANTE DE LA BUENA RELACIÓN</a:t>
            </a:r>
            <a:endParaRPr lang="es-ES" b="1" dirty="0"/>
          </a:p>
        </p:txBody>
      </p:sp>
      <p:pic>
        <p:nvPicPr>
          <p:cNvPr id="4" name="3 Imagen" descr="Resultado de imagen de CLARA DE ASÍ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714620"/>
            <a:ext cx="1905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EL PROCESO DE CANONIZACIÓN DE CLARA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 documento muy valioso.</a:t>
            </a:r>
          </a:p>
          <a:p>
            <a:r>
              <a:rPr lang="es-ES" dirty="0" smtClean="0"/>
              <a:t>Se testifica sobre una persona y sobre un estilo de vida.</a:t>
            </a:r>
          </a:p>
          <a:p>
            <a:r>
              <a:rPr lang="es-ES" dirty="0" smtClean="0"/>
              <a:t>Es entrar en el túnel del tiempo, pero se puede ir adentro.</a:t>
            </a:r>
          </a:p>
          <a:p>
            <a:r>
              <a:rPr lang="es-ES" dirty="0" smtClean="0"/>
              <a:t>Veremos valores que afectan a la buena relación: alegría, gozo, disfrute, fraternidad gozosa.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UNA CONSTELACIÓN DE MUJERES VALIENTES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Clara</a:t>
            </a:r>
          </a:p>
          <a:p>
            <a:r>
              <a:rPr lang="es-ES" dirty="0" smtClean="0"/>
              <a:t>Su madre </a:t>
            </a:r>
            <a:r>
              <a:rPr lang="es-ES" dirty="0" err="1" smtClean="0"/>
              <a:t>Ortolana</a:t>
            </a:r>
            <a:endParaRPr lang="es-ES" dirty="0" smtClean="0"/>
          </a:p>
          <a:p>
            <a:r>
              <a:rPr lang="es-ES" dirty="0" smtClean="0"/>
              <a:t>Su hermana Inés</a:t>
            </a:r>
          </a:p>
          <a:p>
            <a:r>
              <a:rPr lang="es-ES" dirty="0" smtClean="0"/>
              <a:t>Su hermana Beatriz</a:t>
            </a:r>
          </a:p>
          <a:p>
            <a:r>
              <a:rPr lang="es-ES" dirty="0" smtClean="0"/>
              <a:t>Bona</a:t>
            </a:r>
          </a:p>
          <a:p>
            <a:r>
              <a:rPr lang="es-ES" dirty="0" smtClean="0"/>
              <a:t>Pacífica</a:t>
            </a:r>
          </a:p>
          <a:p>
            <a:r>
              <a:rPr lang="es-ES" dirty="0" smtClean="0"/>
              <a:t>Y otras muchas…</a:t>
            </a:r>
            <a:endParaRPr lang="es-ES" dirty="0"/>
          </a:p>
        </p:txBody>
      </p:sp>
      <p:pic>
        <p:nvPicPr>
          <p:cNvPr id="4" name="3 Imagen" descr="Resultado de imagen de CLARA DE ASÍ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714620"/>
            <a:ext cx="31813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FRATERNIDAD, CUIDADO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Sor Pacífica: “Amaba a las hermanas más que a su vida”.</a:t>
            </a:r>
          </a:p>
          <a:p>
            <a:r>
              <a:rPr lang="es-ES" dirty="0" smtClean="0"/>
              <a:t>Sor Cecilia: “Con las hermanas siempre estaba alegre y no se la vio jamás alterada”.</a:t>
            </a:r>
          </a:p>
          <a:p>
            <a:r>
              <a:rPr lang="es-ES" dirty="0" smtClean="0"/>
              <a:t>Sor Bienvenida: “Limpiaba con sus manos los bacines de las enfermas”.</a:t>
            </a:r>
          </a:p>
          <a:p>
            <a:r>
              <a:rPr lang="es-ES" dirty="0" smtClean="0"/>
              <a:t>“La </a:t>
            </a:r>
            <a:r>
              <a:rPr lang="es-ES" dirty="0"/>
              <a:t>bienaventurada Clara servía el agua para que las hermanas se lavasen las manos, y por la noche las cubría para protegerlas del </a:t>
            </a:r>
            <a:r>
              <a:rPr lang="es-ES" dirty="0" smtClean="0"/>
              <a:t>frío”.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GOZO, VALOR, TERNURA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Sor Felipa: </a:t>
            </a:r>
            <a:r>
              <a:rPr lang="es-ES" dirty="0"/>
              <a:t>«¡Bendito seas Tú, Señor, porque me has creado!» </a:t>
            </a:r>
            <a:endParaRPr lang="es-ES" dirty="0" smtClean="0"/>
          </a:p>
          <a:p>
            <a:r>
              <a:rPr lang="es-ES" dirty="0" smtClean="0"/>
              <a:t>&lt;&lt;Y </a:t>
            </a:r>
            <a:r>
              <a:rPr lang="es-ES" dirty="0"/>
              <a:t>yo quiero seros fiadora de que no nos harán ningún mal; si vienen, ponedme delante de ellos</a:t>
            </a:r>
            <a:r>
              <a:rPr lang="es-ES" dirty="0" smtClean="0"/>
              <a:t>».</a:t>
            </a:r>
          </a:p>
          <a:p>
            <a:r>
              <a:rPr lang="es-ES" dirty="0" smtClean="0"/>
              <a:t>Sor Balbina: “y </a:t>
            </a:r>
            <a:r>
              <a:rPr lang="es-ES" dirty="0"/>
              <a:t>la madre se inclinó justo sobre su cadera, en el lugar del </a:t>
            </a:r>
            <a:r>
              <a:rPr lang="es-ES" dirty="0" smtClean="0"/>
              <a:t>dolor”.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AFABILIDAD, COMPASIÓN, GENEROSIDAD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Sor Lucía: “Preguntada </a:t>
            </a:r>
            <a:r>
              <a:rPr lang="es-ES" dirty="0"/>
              <a:t>sobre en qué había consistido esta santidad y bondad, respondió que en su mucha humildad, en la afabilidad, honestidad y </a:t>
            </a:r>
            <a:r>
              <a:rPr lang="es-ES" dirty="0" smtClean="0"/>
              <a:t>paciencia”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smtClean="0"/>
              <a:t>“Tenía </a:t>
            </a:r>
            <a:r>
              <a:rPr lang="es-ES" dirty="0"/>
              <a:t>mucha compasión de las hermanas, en el alma y en el </a:t>
            </a:r>
            <a:r>
              <a:rPr lang="es-ES" dirty="0" smtClean="0"/>
              <a:t>cuerpo”.</a:t>
            </a:r>
          </a:p>
          <a:p>
            <a:r>
              <a:rPr lang="es-ES" dirty="0" smtClean="0"/>
              <a:t>Sor Bienvenida: “Tenía </a:t>
            </a:r>
            <a:r>
              <a:rPr lang="es-ES" dirty="0"/>
              <a:t>gran compasión de las afligidas; era afable y generosa con todas las </a:t>
            </a:r>
            <a:r>
              <a:rPr lang="es-ES" dirty="0" smtClean="0"/>
              <a:t>hermanas”.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GRACIA, ECOLOGÍA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Sor </a:t>
            </a:r>
            <a:r>
              <a:rPr lang="es-ES" dirty="0" err="1" smtClean="0"/>
              <a:t>Angeluccia</a:t>
            </a:r>
            <a:r>
              <a:rPr lang="es-ES" dirty="0" smtClean="0"/>
              <a:t>: </a:t>
            </a:r>
            <a:r>
              <a:rPr lang="es-ES" dirty="0"/>
              <a:t> </a:t>
            </a:r>
            <a:r>
              <a:rPr lang="es-ES" dirty="0" smtClean="0"/>
              <a:t>”Tenía gracia </a:t>
            </a:r>
            <a:r>
              <a:rPr lang="es-ES" dirty="0"/>
              <a:t>y dulzura al amonestar a las </a:t>
            </a:r>
            <a:r>
              <a:rPr lang="es-ES" dirty="0" smtClean="0"/>
              <a:t>hermanas”.</a:t>
            </a:r>
          </a:p>
          <a:p>
            <a:r>
              <a:rPr lang="es-ES" dirty="0" smtClean="0"/>
              <a:t>“</a:t>
            </a:r>
            <a:r>
              <a:rPr lang="es-ES" dirty="0"/>
              <a:t>L</a:t>
            </a:r>
            <a:r>
              <a:rPr lang="es-ES" dirty="0" smtClean="0"/>
              <a:t>es decía que</a:t>
            </a:r>
            <a:r>
              <a:rPr lang="es-ES" dirty="0"/>
              <a:t>, cuando viesen los árboles bellos, floridos y frondosos, alabasen a </a:t>
            </a:r>
            <a:r>
              <a:rPr lang="es-ES" dirty="0" smtClean="0"/>
              <a:t>Dios”</a:t>
            </a:r>
            <a:endParaRPr lang="es-ES" dirty="0"/>
          </a:p>
        </p:txBody>
      </p:sp>
      <p:pic>
        <p:nvPicPr>
          <p:cNvPr id="4" name="3 Imagen" descr="Resultado de imagen de árbol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214818"/>
            <a:ext cx="3414400" cy="223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MUJER QUE AMA (4CtaCl)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400" baseline="30000" dirty="0"/>
              <a:t>28</a:t>
            </a:r>
            <a:r>
              <a:rPr lang="es-ES" sz="2400" dirty="0"/>
              <a:t>Además, contemplando sus indecibles delicias, sus riquezas y honores perpetuos, </a:t>
            </a:r>
            <a:r>
              <a:rPr lang="es-ES" sz="2400" baseline="30000" dirty="0"/>
              <a:t>29</a:t>
            </a:r>
            <a:r>
              <a:rPr lang="es-ES" sz="2400" dirty="0"/>
              <a:t>y suspirando a causa del deseo y amor extremos de tu corazón, </a:t>
            </a:r>
            <a:r>
              <a:rPr lang="es-ES" sz="2400" dirty="0">
                <a:solidFill>
                  <a:srgbClr val="FF0000"/>
                </a:solidFill>
              </a:rPr>
              <a:t>grita</a:t>
            </a:r>
            <a:r>
              <a:rPr lang="es-ES" sz="2400" dirty="0"/>
              <a:t>: </a:t>
            </a:r>
            <a:r>
              <a:rPr lang="es-ES" sz="2400" baseline="30000" dirty="0">
                <a:solidFill>
                  <a:srgbClr val="FF0000"/>
                </a:solidFill>
              </a:rPr>
              <a:t>30</a:t>
            </a:r>
            <a:r>
              <a:rPr lang="es-ES" sz="2400" i="1" dirty="0">
                <a:solidFill>
                  <a:srgbClr val="FF0000"/>
                </a:solidFill>
              </a:rPr>
              <a:t>¡Llévame en pos de ti</a:t>
            </a:r>
            <a:r>
              <a:rPr lang="es-ES" sz="2400" i="1" dirty="0"/>
              <a:t>, correremos al olor de tus </a:t>
            </a:r>
            <a:r>
              <a:rPr lang="es-ES" sz="2400" i="1" dirty="0">
                <a:solidFill>
                  <a:srgbClr val="FF0000"/>
                </a:solidFill>
              </a:rPr>
              <a:t>perfumes</a:t>
            </a:r>
            <a:r>
              <a:rPr lang="es-ES" sz="2400" dirty="0"/>
              <a:t> (</a:t>
            </a:r>
            <a:r>
              <a:rPr lang="es-ES" sz="2400" dirty="0" err="1"/>
              <a:t>Cant</a:t>
            </a:r>
            <a:r>
              <a:rPr lang="es-ES" sz="2400" dirty="0"/>
              <a:t> 1,3), oh esposo celestial! </a:t>
            </a:r>
            <a:r>
              <a:rPr lang="es-ES" sz="2400" baseline="30000" dirty="0"/>
              <a:t>31</a:t>
            </a:r>
            <a:r>
              <a:rPr lang="es-ES" sz="2400" dirty="0"/>
              <a:t>Correré, y no desfalleceré, hasta que me </a:t>
            </a:r>
            <a:r>
              <a:rPr lang="es-ES" sz="2400" dirty="0">
                <a:solidFill>
                  <a:srgbClr val="FF0000"/>
                </a:solidFill>
              </a:rPr>
              <a:t>introduzcas en la bodega </a:t>
            </a:r>
            <a:r>
              <a:rPr lang="es-ES" sz="2400" dirty="0"/>
              <a:t>(cf. </a:t>
            </a:r>
            <a:r>
              <a:rPr lang="es-ES" sz="2400" dirty="0" err="1"/>
              <a:t>Cant</a:t>
            </a:r>
            <a:r>
              <a:rPr lang="es-ES" sz="2400" dirty="0"/>
              <a:t> 2,4), </a:t>
            </a:r>
            <a:r>
              <a:rPr lang="es-ES" sz="2400" baseline="30000" dirty="0"/>
              <a:t>32</a:t>
            </a:r>
            <a:r>
              <a:rPr lang="es-ES" sz="2400" dirty="0"/>
              <a:t>hasta que tu izquierda esté </a:t>
            </a:r>
            <a:r>
              <a:rPr lang="es-ES" sz="2400" dirty="0">
                <a:solidFill>
                  <a:srgbClr val="FF0000"/>
                </a:solidFill>
              </a:rPr>
              <a:t>debajo de mi cabeza </a:t>
            </a:r>
            <a:r>
              <a:rPr lang="es-ES" sz="2400" dirty="0"/>
              <a:t>y tu diestra </a:t>
            </a:r>
            <a:r>
              <a:rPr lang="es-ES" sz="2400" dirty="0">
                <a:solidFill>
                  <a:srgbClr val="FF0000"/>
                </a:solidFill>
              </a:rPr>
              <a:t>me abrace </a:t>
            </a:r>
            <a:r>
              <a:rPr lang="es-ES" sz="2400" dirty="0"/>
              <a:t>felizmente (cf. </a:t>
            </a:r>
            <a:r>
              <a:rPr lang="es-ES" sz="2400" dirty="0" err="1"/>
              <a:t>Cant</a:t>
            </a:r>
            <a:r>
              <a:rPr lang="es-ES" sz="2400" dirty="0"/>
              <a:t> 2,6), hasta que me beses con el </a:t>
            </a:r>
            <a:r>
              <a:rPr lang="es-ES" sz="2400" dirty="0" smtClean="0">
                <a:solidFill>
                  <a:srgbClr val="FF0000"/>
                </a:solidFill>
              </a:rPr>
              <a:t>beso </a:t>
            </a:r>
            <a:r>
              <a:rPr lang="es-ES" sz="2400" dirty="0" smtClean="0"/>
              <a:t>felicísimo </a:t>
            </a:r>
            <a:r>
              <a:rPr lang="es-ES" sz="2400" dirty="0"/>
              <a:t>de tu boca (cf. </a:t>
            </a:r>
            <a:r>
              <a:rPr lang="es-ES" sz="2400" dirty="0" err="1"/>
              <a:t>Cant</a:t>
            </a:r>
            <a:r>
              <a:rPr lang="es-ES" sz="2400" dirty="0"/>
              <a:t> 1,1). </a:t>
            </a:r>
            <a:r>
              <a:rPr lang="es-ES" sz="2400" baseline="30000" dirty="0"/>
              <a:t>33</a:t>
            </a:r>
            <a:r>
              <a:rPr lang="es-ES" sz="2400" dirty="0"/>
              <a:t>Puesta en esta contemplación, recuerda a tu pobrecilla madre, </a:t>
            </a:r>
            <a:r>
              <a:rPr lang="es-ES" sz="2400" baseline="30000" dirty="0"/>
              <a:t>34</a:t>
            </a:r>
            <a:r>
              <a:rPr lang="es-ES" sz="2400" dirty="0"/>
              <a:t>sabiendo que yo he grabado indeleblemente </a:t>
            </a:r>
            <a:r>
              <a:rPr lang="es-ES" sz="2400" dirty="0">
                <a:solidFill>
                  <a:srgbClr val="FF0000"/>
                </a:solidFill>
              </a:rPr>
              <a:t>tu feliz recuerdo en la tablilla de mi corazón (</a:t>
            </a:r>
            <a:r>
              <a:rPr lang="es-ES" sz="2400" dirty="0"/>
              <a:t>cf. </a:t>
            </a:r>
            <a:r>
              <a:rPr lang="es-ES" sz="2400" dirty="0" err="1"/>
              <a:t>Prov</a:t>
            </a:r>
            <a:r>
              <a:rPr lang="es-ES" sz="2400" dirty="0"/>
              <a:t> 3,3; 2 </a:t>
            </a:r>
            <a:r>
              <a:rPr lang="es-ES" sz="2400" dirty="0" err="1"/>
              <a:t>Cor</a:t>
            </a:r>
            <a:r>
              <a:rPr lang="es-ES" sz="2400" dirty="0"/>
              <a:t> 3,3), teniéndote por la </a:t>
            </a:r>
            <a:r>
              <a:rPr lang="es-ES" sz="2400" dirty="0">
                <a:solidFill>
                  <a:srgbClr val="FF0000"/>
                </a:solidFill>
              </a:rPr>
              <a:t>más querida de todas.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276</Words>
  <Application>Microsoft Office PowerPoint</Application>
  <PresentationFormat>Presentación en pantalla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CLARA, AMANTE DE LA BUENA RELACIÓN</vt:lpstr>
      <vt:lpstr>EL PROCESO DE CANONIZACIÓN DE CLARA</vt:lpstr>
      <vt:lpstr>UNA CONSTELACIÓN DE MUJERES VALIENTES</vt:lpstr>
      <vt:lpstr>FRATERNIDAD, CUIDADO</vt:lpstr>
      <vt:lpstr>GOZO, VALOR, TERNURA</vt:lpstr>
      <vt:lpstr>AFABILIDAD, COMPASIÓN, GENEROSIDAD</vt:lpstr>
      <vt:lpstr>GRACIA, ECOLOGÍA</vt:lpstr>
      <vt:lpstr>MUJER QUE AMA (4CtaCl)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CLARA, AMANTE DE LA BUENA RELACIÓN</dc:title>
  <dc:creator>PC</dc:creator>
  <cp:lastModifiedBy>PC</cp:lastModifiedBy>
  <cp:revision>6</cp:revision>
  <dcterms:created xsi:type="dcterms:W3CDTF">2017-02-26T17:19:21Z</dcterms:created>
  <dcterms:modified xsi:type="dcterms:W3CDTF">2017-02-26T18:09:21Z</dcterms:modified>
</cp:coreProperties>
</file>